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68" r:id="rId8"/>
    <p:sldId id="269" r:id="rId9"/>
    <p:sldId id="270" r:id="rId10"/>
    <p:sldId id="261" r:id="rId11"/>
    <p:sldId id="262" r:id="rId12"/>
    <p:sldId id="271" r:id="rId13"/>
    <p:sldId id="263" r:id="rId14"/>
    <p:sldId id="264" r:id="rId15"/>
    <p:sldId id="272" r:id="rId16"/>
    <p:sldId id="265" r:id="rId17"/>
    <p:sldId id="266" r:id="rId18"/>
    <p:sldId id="276" r:id="rId19"/>
    <p:sldId id="267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-11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Gender Distribution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Frequency</c:v>
                </c:pt>
              </c:strCache>
            </c:strRef>
          </c:tx>
          <c:explosion val="25"/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76</c:v>
                </c:pt>
                <c:pt idx="1">
                  <c:v>207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Female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</c:v>
                </c:pt>
                <c:pt idx="17">
                  <c:v>garage</c:v>
                </c:pt>
                <c:pt idx="18">
                  <c:v>guess</c:v>
                </c:pt>
                <c:pt idx="19">
                  <c:v>H&amp;M</c:v>
                </c:pt>
                <c:pt idx="20">
                  <c:v>hollister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</c:v>
                </c:pt>
                <c:pt idx="43">
                  <c:v>zumiez</c:v>
                </c:pt>
              </c:strCache>
            </c:strRef>
          </c:cat>
          <c:val>
            <c:numRef>
              <c:f>Sheet1!$B$2:$B$45</c:f>
              <c:numCache>
                <c:formatCode>General</c:formatCode>
                <c:ptCount val="44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28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5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16</c:v>
                </c:pt>
                <c:pt idx="12">
                  <c:v>2</c:v>
                </c:pt>
                <c:pt idx="13">
                  <c:v>0</c:v>
                </c:pt>
                <c:pt idx="14">
                  <c:v>4</c:v>
                </c:pt>
                <c:pt idx="15">
                  <c:v>54</c:v>
                </c:pt>
                <c:pt idx="16">
                  <c:v>2</c:v>
                </c:pt>
                <c:pt idx="17">
                  <c:v>1</c:v>
                </c:pt>
                <c:pt idx="18">
                  <c:v>4</c:v>
                </c:pt>
                <c:pt idx="19">
                  <c:v>6</c:v>
                </c:pt>
                <c:pt idx="20">
                  <c:v>5</c:v>
                </c:pt>
                <c:pt idx="21">
                  <c:v>6</c:v>
                </c:pt>
                <c:pt idx="22">
                  <c:v>1</c:v>
                </c:pt>
                <c:pt idx="23">
                  <c:v>14</c:v>
                </c:pt>
                <c:pt idx="24">
                  <c:v>3</c:v>
                </c:pt>
                <c:pt idx="25">
                  <c:v>2</c:v>
                </c:pt>
                <c:pt idx="26">
                  <c:v>0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0</c:v>
                </c:pt>
                <c:pt idx="31">
                  <c:v>2</c:v>
                </c:pt>
                <c:pt idx="32">
                  <c:v>5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5</c:v>
                </c:pt>
                <c:pt idx="39">
                  <c:v>8</c:v>
                </c:pt>
                <c:pt idx="40">
                  <c:v>6</c:v>
                </c:pt>
                <c:pt idx="41">
                  <c:v>3</c:v>
                </c:pt>
                <c:pt idx="42">
                  <c:v>2</c:v>
                </c:pt>
                <c:pt idx="4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Male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</c:v>
                </c:pt>
                <c:pt idx="17">
                  <c:v>garage</c:v>
                </c:pt>
                <c:pt idx="18">
                  <c:v>guess</c:v>
                </c:pt>
                <c:pt idx="19">
                  <c:v>H&amp;M</c:v>
                </c:pt>
                <c:pt idx="20">
                  <c:v>hollister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</c:v>
                </c:pt>
                <c:pt idx="43">
                  <c:v>zumiez</c:v>
                </c:pt>
              </c:strCache>
            </c:strRef>
          </c:cat>
          <c:val>
            <c:numRef>
              <c:f>Sheet1!$C$2:$C$45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4</c:v>
                </c:pt>
                <c:pt idx="11">
                  <c:v>0</c:v>
                </c:pt>
                <c:pt idx="12">
                  <c:v>0</c:v>
                </c:pt>
                <c:pt idx="13">
                  <c:v>2</c:v>
                </c:pt>
                <c:pt idx="14">
                  <c:v>6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1</c:v>
                </c:pt>
                <c:pt idx="20">
                  <c:v>0</c:v>
                </c:pt>
                <c:pt idx="21">
                  <c:v>2</c:v>
                </c:pt>
                <c:pt idx="22">
                  <c:v>1</c:v>
                </c:pt>
                <c:pt idx="23">
                  <c:v>8</c:v>
                </c:pt>
                <c:pt idx="24">
                  <c:v>0</c:v>
                </c:pt>
                <c:pt idx="25">
                  <c:v>7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4</c:v>
                </c:pt>
                <c:pt idx="30">
                  <c:v>2</c:v>
                </c:pt>
                <c:pt idx="31">
                  <c:v>4</c:v>
                </c:pt>
                <c:pt idx="32">
                  <c:v>2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2</c:v>
                </c:pt>
                <c:pt idx="38">
                  <c:v>12</c:v>
                </c:pt>
                <c:pt idx="39">
                  <c:v>1</c:v>
                </c:pt>
                <c:pt idx="40">
                  <c:v>0</c:v>
                </c:pt>
                <c:pt idx="41">
                  <c:v>6</c:v>
                </c:pt>
                <c:pt idx="42">
                  <c:v>0</c:v>
                </c:pt>
                <c:pt idx="43">
                  <c:v>2</c:v>
                </c:pt>
              </c:numCache>
            </c:numRef>
          </c:val>
        </c:ser>
        <c:axId val="86765568"/>
        <c:axId val="86767104"/>
      </c:barChart>
      <c:catAx>
        <c:axId val="86765568"/>
        <c:scaling>
          <c:orientation val="minMax"/>
        </c:scaling>
        <c:axPos val="b"/>
        <c:tickLblPos val="nextTo"/>
        <c:crossAx val="86767104"/>
        <c:crosses val="autoZero"/>
        <c:auto val="1"/>
        <c:lblAlgn val="ctr"/>
        <c:lblOffset val="100"/>
      </c:catAx>
      <c:valAx>
        <c:axId val="86767104"/>
        <c:scaling>
          <c:orientation val="minMax"/>
        </c:scaling>
        <c:axPos val="l"/>
        <c:majorGridlines/>
        <c:numFmt formatCode="General" sourceLinked="1"/>
        <c:tickLblPos val="nextTo"/>
        <c:crossAx val="867655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13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14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7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15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</c:v>
                </c:pt>
                <c:pt idx="1">
                  <c:v>8</c:v>
                </c:pt>
                <c:pt idx="2">
                  <c:v>1</c:v>
                </c:pt>
                <c:pt idx="3">
                  <c:v>1</c:v>
                </c:pt>
                <c:pt idx="4">
                  <c:v>5</c:v>
                </c:pt>
                <c:pt idx="5">
                  <c:v>0</c:v>
                </c:pt>
                <c:pt idx="6">
                  <c:v>10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16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4</c:v>
                </c:pt>
                <c:pt idx="4">
                  <c:v>7</c:v>
                </c:pt>
                <c:pt idx="5">
                  <c:v>2</c:v>
                </c:pt>
                <c:pt idx="6">
                  <c:v>13</c:v>
                </c:pt>
                <c:pt idx="7">
                  <c:v>1</c:v>
                </c:pt>
                <c:pt idx="8">
                  <c:v>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17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Sheet1!$F$2:$F$10</c:f>
              <c:numCache>
                <c:formatCode>General</c:formatCode>
                <c:ptCount val="9"/>
                <c:pt idx="0">
                  <c:v>3</c:v>
                </c:pt>
                <c:pt idx="1">
                  <c:v>24</c:v>
                </c:pt>
                <c:pt idx="2">
                  <c:v>2</c:v>
                </c:pt>
                <c:pt idx="3">
                  <c:v>12</c:v>
                </c:pt>
                <c:pt idx="4">
                  <c:v>12</c:v>
                </c:pt>
                <c:pt idx="5">
                  <c:v>4</c:v>
                </c:pt>
                <c:pt idx="6">
                  <c:v>28</c:v>
                </c:pt>
                <c:pt idx="7">
                  <c:v>1</c:v>
                </c:pt>
                <c:pt idx="8">
                  <c:v>22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18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Sheet1!$G$2:$G$10</c:f>
              <c:numCache>
                <c:formatCode>General</c:formatCode>
                <c:ptCount val="9"/>
                <c:pt idx="0">
                  <c:v>2</c:v>
                </c:pt>
                <c:pt idx="1">
                  <c:v>24</c:v>
                </c:pt>
                <c:pt idx="2">
                  <c:v>1</c:v>
                </c:pt>
                <c:pt idx="3">
                  <c:v>3</c:v>
                </c:pt>
                <c:pt idx="4">
                  <c:v>17</c:v>
                </c:pt>
                <c:pt idx="5">
                  <c:v>1</c:v>
                </c:pt>
                <c:pt idx="6">
                  <c:v>14</c:v>
                </c:pt>
                <c:pt idx="7">
                  <c:v>2</c:v>
                </c:pt>
                <c:pt idx="8">
                  <c:v>13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19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Sheet1!$H$2:$H$10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20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Sheet1!$I$2:$I$10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21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Sheet1!$J$2:$J$10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22 yrs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acoustic</c:v>
                </c:pt>
                <c:pt idx="1">
                  <c:v>alternative</c:v>
                </c:pt>
                <c:pt idx="2">
                  <c:v>classical</c:v>
                </c:pt>
                <c:pt idx="3">
                  <c:v>country</c:v>
                </c:pt>
                <c:pt idx="4">
                  <c:v> hip hop</c:v>
                </c:pt>
                <c:pt idx="5">
                  <c:v>indie</c:v>
                </c:pt>
                <c:pt idx="6">
                  <c:v>pop</c:v>
                </c:pt>
                <c:pt idx="7">
                  <c:v>reggae</c:v>
                </c:pt>
                <c:pt idx="8">
                  <c:v>rock</c:v>
                </c:pt>
              </c:strCache>
            </c:strRef>
          </c:cat>
          <c:val>
            <c:numRef>
              <c:f>Sheet1!$K$2:$K$10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axId val="70657536"/>
        <c:axId val="70659072"/>
      </c:barChart>
      <c:catAx>
        <c:axId val="70657536"/>
        <c:scaling>
          <c:orientation val="minMax"/>
        </c:scaling>
        <c:axPos val="b"/>
        <c:tickLblPos val="nextTo"/>
        <c:crossAx val="70659072"/>
        <c:crosses val="autoZero"/>
        <c:auto val="1"/>
        <c:lblAlgn val="ctr"/>
        <c:lblOffset val="100"/>
      </c:catAx>
      <c:valAx>
        <c:axId val="70659072"/>
        <c:scaling>
          <c:orientation val="minMax"/>
        </c:scaling>
        <c:axPos val="l"/>
        <c:majorGridlines/>
        <c:numFmt formatCode="General" sourceLinked="1"/>
        <c:tickLblPos val="nextTo"/>
        <c:crossAx val="706575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acoustic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Sheet1!$B$2:$B$45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1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alternative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Sheet1!$C$2:$C$45</c:f>
              <c:numCache>
                <c:formatCode>General</c:formatCode>
                <c:ptCount val="4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5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13</c:v>
                </c:pt>
                <c:pt idx="16">
                  <c:v>1</c:v>
                </c:pt>
                <c:pt idx="17">
                  <c:v>1</c:v>
                </c:pt>
                <c:pt idx="18">
                  <c:v>0</c:v>
                </c:pt>
                <c:pt idx="19">
                  <c:v>1</c:v>
                </c:pt>
                <c:pt idx="20">
                  <c:v>1</c:v>
                </c:pt>
                <c:pt idx="21">
                  <c:v>3</c:v>
                </c:pt>
                <c:pt idx="22">
                  <c:v>0</c:v>
                </c:pt>
                <c:pt idx="23">
                  <c:v>5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3</c:v>
                </c:pt>
                <c:pt idx="30">
                  <c:v>0</c:v>
                </c:pt>
                <c:pt idx="31">
                  <c:v>2</c:v>
                </c:pt>
                <c:pt idx="32">
                  <c:v>3</c:v>
                </c:pt>
                <c:pt idx="33">
                  <c:v>1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5</c:v>
                </c:pt>
                <c:pt idx="39">
                  <c:v>4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classical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Sheet1!$D$2:$D$45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country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Sheet1!$E$2:$E$45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9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2</c:v>
                </c:pt>
                <c:pt idx="24">
                  <c:v>1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2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hip hop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Sheet1!$F$2:$F$45</c:f>
              <c:numCache>
                <c:formatCode>General</c:formatCode>
                <c:ptCount val="4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3</c:v>
                </c:pt>
                <c:pt idx="15">
                  <c:v>8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4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2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indie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Sheet1!$G$2:$G$45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pop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Sheet1!$H$2:$H$45</c:f>
              <c:numCache>
                <c:formatCode>General</c:formatCode>
                <c:ptCount val="4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13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0</c:v>
                </c:pt>
                <c:pt idx="13">
                  <c:v>0</c:v>
                </c:pt>
                <c:pt idx="14">
                  <c:v>3</c:v>
                </c:pt>
                <c:pt idx="15">
                  <c:v>19</c:v>
                </c:pt>
                <c:pt idx="16">
                  <c:v>1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3</c:v>
                </c:pt>
                <c:pt idx="21">
                  <c:v>1</c:v>
                </c:pt>
                <c:pt idx="22">
                  <c:v>0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0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2</c:v>
                </c:pt>
                <c:pt idx="39">
                  <c:v>0</c:v>
                </c:pt>
                <c:pt idx="40">
                  <c:v>3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reggae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Sheet1!$I$2:$I$45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rock</c:v>
                </c:pt>
              </c:strCache>
            </c:strRef>
          </c:tx>
          <c:cat>
            <c:strRef>
              <c:f>Sheet1!$A$2:$A$45</c:f>
              <c:strCache>
                <c:ptCount val="44"/>
                <c:pt idx="0">
                  <c:v>abercrombie &amp; fitch</c:v>
                </c:pt>
                <c:pt idx="1">
                  <c:v>aerie</c:v>
                </c:pt>
                <c:pt idx="2">
                  <c:v>aeropostale</c:v>
                </c:pt>
                <c:pt idx="3">
                  <c:v>american eagle</c:v>
                </c:pt>
                <c:pt idx="4">
                  <c:v>ann taylor </c:v>
                </c:pt>
                <c:pt idx="5">
                  <c:v>annie sez</c:v>
                </c:pt>
                <c:pt idx="6">
                  <c:v>banana republic</c:v>
                </c:pt>
                <c:pt idx="7">
                  <c:v>bloomingdales</c:v>
                </c:pt>
                <c:pt idx="8">
                  <c:v>body central</c:v>
                </c:pt>
                <c:pt idx="9">
                  <c:v>buckle</c:v>
                </c:pt>
                <c:pt idx="10">
                  <c:v>champs</c:v>
                </c:pt>
                <c:pt idx="11">
                  <c:v>charlotte russe</c:v>
                </c:pt>
                <c:pt idx="12">
                  <c:v>delias</c:v>
                </c:pt>
                <c:pt idx="13">
                  <c:v>eastern mountain sports</c:v>
                </c:pt>
                <c:pt idx="14">
                  <c:v>express</c:v>
                </c:pt>
                <c:pt idx="15">
                  <c:v>forever 21</c:v>
                </c:pt>
                <c:pt idx="16">
                  <c:v>gap garage</c:v>
                </c:pt>
                <c:pt idx="17">
                  <c:v>garage </c:v>
                </c:pt>
                <c:pt idx="18">
                  <c:v>guess</c:v>
                </c:pt>
                <c:pt idx="19">
                  <c:v>H&amp;M</c:v>
                </c:pt>
                <c:pt idx="20">
                  <c:v>hollister </c:v>
                </c:pt>
                <c:pt idx="21">
                  <c:v>hot topic</c:v>
                </c:pt>
                <c:pt idx="22">
                  <c:v>j crew</c:v>
                </c:pt>
                <c:pt idx="23">
                  <c:v>kohls</c:v>
                </c:pt>
                <c:pt idx="24">
                  <c:v>macys</c:v>
                </c:pt>
                <c:pt idx="25">
                  <c:v>marshalls</c:v>
                </c:pt>
                <c:pt idx="26">
                  <c:v>modells</c:v>
                </c:pt>
                <c:pt idx="27">
                  <c:v>new york &amp; company</c:v>
                </c:pt>
                <c:pt idx="28">
                  <c:v>old navy</c:v>
                </c:pt>
                <c:pt idx="29">
                  <c:v>pac sun</c:v>
                </c:pt>
                <c:pt idx="30">
                  <c:v>polo</c:v>
                </c:pt>
                <c:pt idx="31">
                  <c:v>ralph lauren</c:v>
                </c:pt>
                <c:pt idx="32">
                  <c:v>ross</c:v>
                </c:pt>
                <c:pt idx="33">
                  <c:v>rue 21</c:v>
                </c:pt>
                <c:pt idx="34">
                  <c:v>saks 5th avenue</c:v>
                </c:pt>
                <c:pt idx="35">
                  <c:v>salvation army</c:v>
                </c:pt>
                <c:pt idx="36">
                  <c:v>sam ash</c:v>
                </c:pt>
                <c:pt idx="37">
                  <c:v>sports authority</c:v>
                </c:pt>
                <c:pt idx="38">
                  <c:v>target</c:v>
                </c:pt>
                <c:pt idx="39">
                  <c:v>urban outfitters</c:v>
                </c:pt>
                <c:pt idx="40">
                  <c:v>victorias secret</c:v>
                </c:pt>
                <c:pt idx="41">
                  <c:v>walmart</c:v>
                </c:pt>
                <c:pt idx="42">
                  <c:v>wet seal </c:v>
                </c:pt>
                <c:pt idx="43">
                  <c:v>zumiez</c:v>
                </c:pt>
              </c:strCache>
            </c:strRef>
          </c:cat>
          <c:val>
            <c:numRef>
              <c:f>Sheet1!$J$2:$J$45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0</c:v>
                </c:pt>
                <c:pt idx="21">
                  <c:v>3</c:v>
                </c:pt>
                <c:pt idx="22">
                  <c:v>1</c:v>
                </c:pt>
                <c:pt idx="23">
                  <c:v>6</c:v>
                </c:pt>
                <c:pt idx="24">
                  <c:v>0</c:v>
                </c:pt>
                <c:pt idx="25">
                  <c:v>6</c:v>
                </c:pt>
                <c:pt idx="26">
                  <c:v>1</c:v>
                </c:pt>
                <c:pt idx="27">
                  <c:v>0</c:v>
                </c:pt>
                <c:pt idx="28">
                  <c:v>1</c:v>
                </c:pt>
                <c:pt idx="29">
                  <c:v>2</c:v>
                </c:pt>
                <c:pt idx="30">
                  <c:v>0</c:v>
                </c:pt>
                <c:pt idx="31">
                  <c:v>1</c:v>
                </c:pt>
                <c:pt idx="32">
                  <c:v>2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</c:v>
                </c:pt>
                <c:pt idx="37">
                  <c:v>0</c:v>
                </c:pt>
                <c:pt idx="38">
                  <c:v>4</c:v>
                </c:pt>
                <c:pt idx="39">
                  <c:v>1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2</c:v>
                </c:pt>
              </c:numCache>
            </c:numRef>
          </c:val>
        </c:ser>
        <c:axId val="100357632"/>
        <c:axId val="100359168"/>
      </c:barChart>
      <c:catAx>
        <c:axId val="100357632"/>
        <c:scaling>
          <c:orientation val="minMax"/>
        </c:scaling>
        <c:axPos val="b"/>
        <c:tickLblPos val="nextTo"/>
        <c:crossAx val="100359168"/>
        <c:crosses val="autoZero"/>
        <c:auto val="1"/>
        <c:lblAlgn val="ctr"/>
        <c:lblOffset val="100"/>
      </c:catAx>
      <c:valAx>
        <c:axId val="100359168"/>
        <c:scaling>
          <c:orientation val="minMax"/>
        </c:scaling>
        <c:axPos val="l"/>
        <c:majorGridlines/>
        <c:numFmt formatCode="General" sourceLinked="1"/>
        <c:tickLblPos val="nextTo"/>
        <c:crossAx val="100357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476038932633391"/>
          <c:y val="0.25449054445117419"/>
          <c:w val="0.14523961067366578"/>
          <c:h val="0.53375378558449449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0.21296</cdr:x>
      <cdr:y>0.63978</cdr:y>
    </cdr:from>
    <cdr:to>
      <cdr:x>0.56262</cdr:x>
      <cdr:y>0.76101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752600" y="2895600"/>
          <a:ext cx="2877561" cy="548688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06DC0-3785-4DF1-A8BB-012B7CEFEF91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F82BD-1924-4A7A-A81E-A48309708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hyperlink" Target="http://www.clker.com/clipart-2714.html" TargetMode="External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7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6" descr="http://t3.gstatic.com/images?q=tbn:ANd9GcQ7rtF-zYnbvjexLxyOAGuFIwufJ2dbRhzkx_gjXekQgwuinqNJq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472"/>
          <a:stretch>
            <a:fillRect/>
          </a:stretch>
        </p:blipFill>
        <p:spPr bwMode="auto">
          <a:xfrm>
            <a:off x="3429000" y="4648200"/>
            <a:ext cx="2133600" cy="2209801"/>
          </a:xfrm>
          <a:prstGeom prst="rect">
            <a:avLst/>
          </a:prstGeom>
          <a:noFill/>
        </p:spPr>
      </p:pic>
      <p:pic>
        <p:nvPicPr>
          <p:cNvPr id="5" name="Picture 28" descr="http://t0.gstatic.com/images?q=tbn:ANd9GcQ7Yb7VSD1MScJAIv_lz_RDnZ_xqkrVT9Cmlubqp8WzlZGP8UI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057400"/>
            <a:ext cx="1857375" cy="2457451"/>
          </a:xfrm>
          <a:prstGeom prst="rect">
            <a:avLst/>
          </a:prstGeom>
          <a:noFill/>
        </p:spPr>
      </p:pic>
      <p:pic>
        <p:nvPicPr>
          <p:cNvPr id="6" name="Picture 26" descr="http://t2.gstatic.com/images?q=tbn:ANd9GcQFEh2mkLGPReZhhV3JhJMUEfj-u_b19_uxMEh1q6UqIpmz3ZC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EED4"/>
              </a:clrFrom>
              <a:clrTo>
                <a:srgbClr val="FAEED4">
                  <a:alpha val="0"/>
                </a:srgbClr>
              </a:clrTo>
            </a:clrChange>
          </a:blip>
          <a:srcRect l="12565" r="12042" b="2662"/>
          <a:stretch>
            <a:fillRect/>
          </a:stretch>
        </p:blipFill>
        <p:spPr bwMode="auto">
          <a:xfrm>
            <a:off x="5715000" y="0"/>
            <a:ext cx="1371600" cy="2209800"/>
          </a:xfrm>
          <a:prstGeom prst="rect">
            <a:avLst/>
          </a:prstGeom>
          <a:noFill/>
        </p:spPr>
      </p:pic>
      <p:pic>
        <p:nvPicPr>
          <p:cNvPr id="7" name="Picture 22" descr="http://t3.gstatic.com/images?q=tbn:ANd9GcQEYPcg9NwpLUBCSu_E8otT7iboyKesIwprzA77KdK_oijioHvFN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1" y="2590800"/>
            <a:ext cx="1904999" cy="2057400"/>
          </a:xfrm>
          <a:prstGeom prst="rect">
            <a:avLst/>
          </a:prstGeom>
          <a:noFill/>
        </p:spPr>
      </p:pic>
      <p:pic>
        <p:nvPicPr>
          <p:cNvPr id="8" name="Picture 20" descr="http://t2.gstatic.com/images?q=tbn:ANd9GcQitSkCWAuT_Mrb-nqrCqpQRBwPyhPn3k_rFML6KgzKjHd4JO4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0"/>
            <a:ext cx="1857375" cy="2457451"/>
          </a:xfrm>
          <a:prstGeom prst="rect">
            <a:avLst/>
          </a:prstGeom>
          <a:noFill/>
        </p:spPr>
      </p:pic>
      <p:pic>
        <p:nvPicPr>
          <p:cNvPr id="9" name="Picture 18" descr="http://t1.gstatic.com/images?q=tbn:ANd9GcTaovwgVYkyvXIj5IgZLsVWOz7CQYgnm3aXpnxSs-_jT1jgpUL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1" y="0"/>
            <a:ext cx="1524000" cy="2619375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85800" y="1600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FASHION VERSUS MUSIC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 descr="http://t2.gstatic.com/images?q=tbn:ANd9GcQT7f9XpUgs6BGbZGn95Chf0C3aQiAKdxZ9VhsHgKngamxNL6FsO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695450" cy="2705100"/>
          </a:xfrm>
          <a:prstGeom prst="rect">
            <a:avLst/>
          </a:prstGeom>
          <a:noFill/>
        </p:spPr>
      </p:pic>
      <p:pic>
        <p:nvPicPr>
          <p:cNvPr id="13" name="Picture 4" descr="http://t2.gstatic.com/images?q=tbn:ANd9GcR6sZPirmT0dS2V_88GARQMW7y85nHGZjbCYq_HZfp6zTct5tFTkA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2667001"/>
            <a:ext cx="1905000" cy="2133600"/>
          </a:xfrm>
          <a:prstGeom prst="rect">
            <a:avLst/>
          </a:prstGeom>
          <a:noFill/>
        </p:spPr>
      </p:pic>
      <p:pic>
        <p:nvPicPr>
          <p:cNvPr id="14" name="Picture 6" descr="http://t0.gstatic.com/images?q=tbn:ANd9GcS1-RXZVB8DCHaMSVZlFHkf8rn3scY4usYd9-I6bhiO1-cFYJ3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4333874"/>
            <a:ext cx="1752600" cy="2524126"/>
          </a:xfrm>
          <a:prstGeom prst="rect">
            <a:avLst/>
          </a:prstGeom>
          <a:noFill/>
        </p:spPr>
      </p:pic>
      <p:pic>
        <p:nvPicPr>
          <p:cNvPr id="15" name="Picture 8" descr="http://t3.gstatic.com/images?q=tbn:ANd9GcQPnDH_WcwW6hVr0g-tM6XNwqXQTRd7Qkj3qkBiSJxOyphO4wYp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2286000"/>
            <a:ext cx="1828800" cy="2000251"/>
          </a:xfrm>
          <a:prstGeom prst="rect">
            <a:avLst/>
          </a:prstGeom>
          <a:noFill/>
        </p:spPr>
      </p:pic>
      <p:pic>
        <p:nvPicPr>
          <p:cNvPr id="16" name="Picture 12" descr="http://t1.gstatic.com/images?q=tbn:ANd9GcSW5mKXOydaPsWdt_4bvB2IJquusJN3sYqPhzsvNiQU9fGa3ixI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52950"/>
            <a:ext cx="1981200" cy="2305050"/>
          </a:xfrm>
          <a:prstGeom prst="rect">
            <a:avLst/>
          </a:prstGeom>
          <a:noFill/>
        </p:spPr>
      </p:pic>
      <p:pic>
        <p:nvPicPr>
          <p:cNvPr id="17" name="Picture 14" descr="http://t3.gstatic.com/images?q=tbn:ANd9GcSm2zLVAPz2YKKgeA5tgUFKBAqemcB0d_FjkyEIO8mnZabvCUl0R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4495800"/>
            <a:ext cx="1600200" cy="2362200"/>
          </a:xfrm>
          <a:prstGeom prst="rect">
            <a:avLst/>
          </a:prstGeom>
          <a:noFill/>
        </p:spPr>
      </p:pic>
      <p:pic>
        <p:nvPicPr>
          <p:cNvPr id="18" name="Picture 30" descr="http://t2.gstatic.com/images?q=tbn:ANd9GcQIvhoY9g7tdMftq14QTugcBmrVvolaxxxlLJyLOSvn39ckWby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38800" y="4352924"/>
            <a:ext cx="1828800" cy="2505076"/>
          </a:xfrm>
          <a:prstGeom prst="rect">
            <a:avLst/>
          </a:prstGeom>
          <a:noFill/>
        </p:spPr>
      </p:pic>
      <p:pic>
        <p:nvPicPr>
          <p:cNvPr id="19" name="Picture 32" descr="http://t3.gstatic.com/images?q=tbn:ANd9GcSGlfzQK2RCtJe5ZS5ZUW64rLvnXeJZCVwTf69xuYsFeo4shPw3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438400"/>
            <a:ext cx="1914525" cy="2390775"/>
          </a:xfrm>
          <a:prstGeom prst="rect">
            <a:avLst/>
          </a:prstGeom>
          <a:noFill/>
        </p:spPr>
      </p:pic>
      <p:pic>
        <p:nvPicPr>
          <p:cNvPr id="20" name="Picture 34" descr="http://t0.gstatic.com/images?q=tbn:ANd9GcToXXT2Eytwj0JvTbljOnxcV0RlfxkDZ7sSxxd_rx5RMrRaIBLJ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3225" y="0"/>
            <a:ext cx="2390775" cy="2219325"/>
          </a:xfrm>
          <a:prstGeom prst="rect">
            <a:avLst/>
          </a:prstGeom>
          <a:noFill/>
        </p:spPr>
      </p:pic>
      <p:pic>
        <p:nvPicPr>
          <p:cNvPr id="21" name="Picture 2" descr="Musical Note Clip Art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190663" y="-26050875"/>
            <a:ext cx="742950" cy="942975"/>
          </a:xfrm>
          <a:prstGeom prst="rect">
            <a:avLst/>
          </a:prstGeom>
          <a:noFill/>
        </p:spPr>
      </p:pic>
      <p:pic>
        <p:nvPicPr>
          <p:cNvPr id="22" name="Picture 21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876800"/>
            <a:ext cx="990600" cy="1259407"/>
          </a:xfrm>
          <a:prstGeom prst="rect">
            <a:avLst/>
          </a:prstGeom>
          <a:noFill/>
        </p:spPr>
      </p:pic>
      <p:pic>
        <p:nvPicPr>
          <p:cNvPr id="23" name="Picture 22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5598593"/>
            <a:ext cx="990600" cy="1259407"/>
          </a:xfrm>
          <a:prstGeom prst="rect">
            <a:avLst/>
          </a:prstGeom>
          <a:noFill/>
        </p:spPr>
      </p:pic>
      <p:pic>
        <p:nvPicPr>
          <p:cNvPr id="24" name="Picture 23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53400" y="0"/>
            <a:ext cx="990600" cy="1259407"/>
          </a:xfrm>
          <a:prstGeom prst="rect">
            <a:avLst/>
          </a:prstGeom>
          <a:noFill/>
        </p:spPr>
      </p:pic>
      <p:pic>
        <p:nvPicPr>
          <p:cNvPr id="25" name="Picture 24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762000"/>
            <a:ext cx="990600" cy="1259407"/>
          </a:xfrm>
          <a:prstGeom prst="rect">
            <a:avLst/>
          </a:prstGeom>
          <a:noFill/>
        </p:spPr>
      </p:pic>
      <p:pic>
        <p:nvPicPr>
          <p:cNvPr id="26" name="Picture 25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10000"/>
            <a:ext cx="990600" cy="1259407"/>
          </a:xfrm>
          <a:prstGeom prst="rect">
            <a:avLst/>
          </a:prstGeom>
          <a:noFill/>
        </p:spPr>
      </p:pic>
      <p:pic>
        <p:nvPicPr>
          <p:cNvPr id="27" name="Picture 26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124200"/>
            <a:ext cx="990600" cy="1259407"/>
          </a:xfrm>
          <a:prstGeom prst="rect">
            <a:avLst/>
          </a:prstGeom>
          <a:noFill/>
        </p:spPr>
      </p:pic>
      <p:pic>
        <p:nvPicPr>
          <p:cNvPr id="28" name="Picture 27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3276600"/>
            <a:ext cx="990600" cy="1259407"/>
          </a:xfrm>
          <a:prstGeom prst="rect">
            <a:avLst/>
          </a:prstGeom>
          <a:noFill/>
        </p:spPr>
      </p:pic>
      <p:pic>
        <p:nvPicPr>
          <p:cNvPr id="29" name="Picture 28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5598593"/>
            <a:ext cx="990600" cy="1259407"/>
          </a:xfrm>
          <a:prstGeom prst="rect">
            <a:avLst/>
          </a:prstGeom>
          <a:noFill/>
        </p:spPr>
      </p:pic>
      <p:pic>
        <p:nvPicPr>
          <p:cNvPr id="30" name="Picture 29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90600" cy="1259407"/>
          </a:xfrm>
          <a:prstGeom prst="rect">
            <a:avLst/>
          </a:prstGeom>
          <a:noFill/>
        </p:spPr>
      </p:pic>
      <p:pic>
        <p:nvPicPr>
          <p:cNvPr id="31" name="Picture 30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381000"/>
            <a:ext cx="990600" cy="1259407"/>
          </a:xfrm>
          <a:prstGeom prst="rect">
            <a:avLst/>
          </a:prstGeom>
          <a:noFill/>
        </p:spPr>
      </p:pic>
      <p:pic>
        <p:nvPicPr>
          <p:cNvPr id="32" name="Picture 31" descr="http://t3.gstatic.com/images?q=tbn:ANd9GcR62Tcl2nbzbKR8LlfZO4Hx1Hb1eRQh2iNZMHiodGcnNpYvK2qh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590800"/>
            <a:ext cx="990600" cy="1259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vs. Store!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vs. Store Test!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3716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There is no association between gender and the type of store they shop in </a:t>
            </a:r>
          </a:p>
          <a:p>
            <a:r>
              <a:rPr lang="en-US" sz="2800" dirty="0" smtClean="0"/>
              <a:t>Ha: There is an association between gender and the type of store they shop in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62000" y="43434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∑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(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obs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-exp)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/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exp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31242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Conditions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All expected cell counts &gt;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0600" y="30480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Checks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assumed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No, continued anyway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49530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(1-0.73)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/ 0.73 + (0-0.26)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/ 0.26 + …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Bodoni MT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5562600"/>
            <a:ext cx="205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135.9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Bodoni MT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55626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P(</a:t>
            </a:r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&gt;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135.9  df=43</a:t>
            </a:r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)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=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1.441x10</a:t>
            </a:r>
            <a:r>
              <a:rPr lang="en-US" sz="2800" baseline="30000" dirty="0" smtClean="0">
                <a:solidFill>
                  <a:schemeClr val="accent3">
                    <a:lumMod val="50000"/>
                  </a:schemeClr>
                </a:solidFill>
                <a:latin typeface="Bell MT" pitchFamily="18" charset="0"/>
              </a:rPr>
              <a:t>-11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Bodoni MT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5219700" y="6134100"/>
            <a:ext cx="533400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3400" y="41148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ALL CONDITIONS MET</a:t>
            </a:r>
            <a:r>
              <a:rPr lang="en-US" sz="2000" dirty="0" smtClean="0"/>
              <a:t>       </a:t>
            </a:r>
            <a:r>
              <a:rPr lang="en-US" sz="2000" u="sng" dirty="0" smtClean="0"/>
              <a:t>CHI SQUARE-DISTRIBUTION</a:t>
            </a:r>
            <a:r>
              <a:rPr lang="en-US" sz="2000" dirty="0" smtClean="0"/>
              <a:t>       </a:t>
            </a:r>
            <a:r>
              <a:rPr lang="en-US" sz="2000" u="sng" dirty="0" smtClean="0"/>
              <a:t>INDEPENDENCE TEST</a:t>
            </a:r>
            <a:endParaRPr lang="en-US" sz="2000" u="sng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90800" y="6019800"/>
            <a:ext cx="762000" cy="4465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vs. Store Conclusions!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&gt;We reject Ho because P-valu</a:t>
            </a:r>
            <a:r>
              <a:rPr lang="en-US" sz="2800" dirty="0" smtClean="0">
                <a:latin typeface="+mj-lt"/>
              </a:rPr>
              <a:t>e of 1.441X10</a:t>
            </a:r>
            <a:r>
              <a:rPr lang="en-US" sz="2800" baseline="30000" dirty="0" smtClean="0">
                <a:latin typeface="+mj-lt"/>
              </a:rPr>
              <a:t>-11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smtClean="0"/>
              <a:t>&lt;alpha=0.05.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3622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&gt;We have sufficient evidence that there is an association between gender and store shopped in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 vs. Music!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219201"/>
          <a:ext cx="8763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vs. Music Test!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3716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There is no association between age and genre of music listened to</a:t>
            </a:r>
          </a:p>
          <a:p>
            <a:r>
              <a:rPr lang="en-US" sz="2800" dirty="0" smtClean="0"/>
              <a:t>Ha: There is an association between age and genre of music listened to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2004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Conditions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All expected cell counts &gt;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3200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Checks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assumed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No, but continued anyway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46482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 = ∑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(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obs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-exp)</a:t>
            </a:r>
            <a:r>
              <a:rPr lang="en-US" sz="2400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/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exp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51816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(0-0.020)</a:t>
            </a:r>
            <a:r>
              <a:rPr lang="en-US" sz="2400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/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0.020+ (0-0.21)</a:t>
            </a:r>
            <a:r>
              <a:rPr lang="en-US" sz="2400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/ 0.21 + 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57150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111.0693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0" y="5715000"/>
            <a:ext cx="48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P(</a:t>
            </a:r>
            <a:r>
              <a:rPr lang="en-US" sz="5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&gt;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111.0693  df=72</a:t>
            </a: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)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Bodoni MT" pitchFamily="18" charset="0"/>
              </a:rPr>
              <a:t>= 0.002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6134100" y="6210300"/>
            <a:ext cx="5334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95600" y="6248400"/>
            <a:ext cx="8382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400" y="42672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ALL CONDITIONS MET</a:t>
            </a:r>
            <a:r>
              <a:rPr lang="en-US" sz="2000" dirty="0" smtClean="0"/>
              <a:t>       </a:t>
            </a:r>
            <a:r>
              <a:rPr lang="en-US" sz="2000" u="sng" dirty="0" smtClean="0"/>
              <a:t>CHI SQUARE-DISTRIBUTION</a:t>
            </a:r>
            <a:r>
              <a:rPr lang="en-US" sz="2000" dirty="0" smtClean="0"/>
              <a:t>       </a:t>
            </a:r>
            <a:r>
              <a:rPr lang="en-US" sz="2000" u="sng" dirty="0" smtClean="0"/>
              <a:t>INDEPENDENCE TEST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vs. Music Conclusions!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&gt;We reject Ho because P-value of 0.002&lt;alpha=0.05.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3622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sz="2800" dirty="0" smtClean="0"/>
              <a:t>&gt;We have sufficient evidence that there is an 	association between age and genre of music listened 	to.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vs. Store!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44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vs. Store Test!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3716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There is no association between age and genre of music listened to</a:t>
            </a:r>
          </a:p>
          <a:p>
            <a:r>
              <a:rPr lang="en-US" sz="2800" dirty="0" smtClean="0"/>
              <a:t>Ha: There is an association between age and genre of music listened to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2766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Conditions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All expected cell counts &gt;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325153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Checks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assumed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No, continue anyway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0" y="44958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∑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(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obs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-exp)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/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exp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0" y="5029200"/>
            <a:ext cx="594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(0-0.02)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/ 0.02 + (0-0.22)</a:t>
            </a:r>
            <a:r>
              <a:rPr lang="en-US" sz="2400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2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+ …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Bodoni M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3434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ALL CONDITIONS MET</a:t>
            </a:r>
            <a:r>
              <a:rPr lang="en-US" sz="2000" dirty="0" smtClean="0"/>
              <a:t>       </a:t>
            </a:r>
            <a:r>
              <a:rPr lang="en-US" sz="2000" u="sng" dirty="0" smtClean="0"/>
              <a:t>CHI SQUARE-DISTRIBUTION</a:t>
            </a:r>
            <a:r>
              <a:rPr lang="en-US" sz="2000" dirty="0" smtClean="0"/>
              <a:t>       </a:t>
            </a:r>
            <a:r>
              <a:rPr lang="en-US" sz="2000" u="sng" dirty="0" smtClean="0"/>
              <a:t>INDEPENDENCE TEST</a:t>
            </a:r>
            <a:endParaRPr lang="en-US" sz="2000" u="sng" dirty="0"/>
          </a:p>
        </p:txBody>
      </p:sp>
      <p:sp>
        <p:nvSpPr>
          <p:cNvPr id="10" name="Rectangle 9"/>
          <p:cNvSpPr/>
          <p:nvPr/>
        </p:nvSpPr>
        <p:spPr>
          <a:xfrm>
            <a:off x="762000" y="55626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sz="2400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  =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445.603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6647" y="5638800"/>
            <a:ext cx="50353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P(</a:t>
            </a:r>
            <a:r>
              <a:rPr lang="en-US" sz="4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x</a:t>
            </a:r>
            <a:r>
              <a:rPr lang="en-US" i="1" baseline="1000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2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&gt;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445.603  df=344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)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=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doni MT" pitchFamily="18" charset="0"/>
              </a:rPr>
              <a:t>1.773x10</a:t>
            </a:r>
            <a:r>
              <a:rPr lang="en-US" sz="2400" baseline="30000" dirty="0" smtClean="0">
                <a:solidFill>
                  <a:schemeClr val="accent3">
                    <a:lumMod val="50000"/>
                  </a:schemeClr>
                </a:solidFill>
                <a:latin typeface="Bell MT" pitchFamily="18" charset="0"/>
              </a:rPr>
              <a:t>-4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Bodoni MT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5295900" y="6057900"/>
            <a:ext cx="533400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1" idx="1"/>
          </p:cNvCxnSpPr>
          <p:nvPr/>
        </p:nvCxnSpPr>
        <p:spPr>
          <a:xfrm>
            <a:off x="2743200" y="6019800"/>
            <a:ext cx="603447" cy="3721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vs. Store Conclusions!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362200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sz="2800" dirty="0" smtClean="0"/>
              <a:t>&gt;We have sufficient evidence that there is an 	association between music genre and store shopped </a:t>
            </a:r>
          </a:p>
          <a:p>
            <a:pPr>
              <a:tabLst>
                <a:tab pos="231775" algn="l"/>
              </a:tabLst>
            </a:pPr>
            <a:r>
              <a:rPr lang="en-US" sz="2800" dirty="0" smtClean="0"/>
              <a:t>	in.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6002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&gt;We reject Ho because P-valu</a:t>
            </a:r>
            <a:r>
              <a:rPr lang="en-US" sz="2800" dirty="0" smtClean="0">
                <a:latin typeface="+mj-lt"/>
              </a:rPr>
              <a:t>e of 1.773X10</a:t>
            </a:r>
            <a:r>
              <a:rPr lang="en-US" sz="2800" baseline="30000" dirty="0" smtClean="0">
                <a:latin typeface="+mj-lt"/>
              </a:rPr>
              <a:t>-4 </a:t>
            </a:r>
            <a:r>
              <a:rPr lang="en-US" sz="2800" dirty="0" smtClean="0"/>
              <a:t>&lt;alpha=0.05.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More likely that women go to mall than men</a:t>
            </a:r>
          </a:p>
          <a:p>
            <a:r>
              <a:rPr lang="en-US" dirty="0" smtClean="0"/>
              <a:t>Gender does affect the type of store shopped in</a:t>
            </a:r>
          </a:p>
          <a:p>
            <a:r>
              <a:rPr lang="en-US" dirty="0" smtClean="0"/>
              <a:t>Age does determine type of music listened to</a:t>
            </a:r>
          </a:p>
          <a:p>
            <a:r>
              <a:rPr lang="en-US" dirty="0" smtClean="0"/>
              <a:t>Music does affect type of store shopped in</a:t>
            </a:r>
            <a:endParaRPr lang="en-US" dirty="0"/>
          </a:p>
        </p:txBody>
      </p:sp>
      <p:pic>
        <p:nvPicPr>
          <p:cNvPr id="3074" name="Picture 2" descr="http://t3.gstatic.com/images?q=tbn:ANd9GcT8KcEfwqnmmZ3CSlzN9n9LytnAtCjFoqRBb_pji97S22X2VF5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910642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the Runway…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1858 - First couture fashion house established in Paris</a:t>
            </a:r>
          </a:p>
          <a:p>
            <a:r>
              <a:rPr lang="en-US" dirty="0" smtClean="0"/>
              <a:t>1914-1918 (WW1) – women wear pants and work in factories</a:t>
            </a:r>
          </a:p>
          <a:p>
            <a:r>
              <a:rPr lang="en-US" dirty="0" smtClean="0"/>
              <a:t>1920’s – promiscuous</a:t>
            </a:r>
            <a:r>
              <a:rPr lang="en-US" dirty="0"/>
              <a:t> </a:t>
            </a:r>
            <a:r>
              <a:rPr lang="en-US" dirty="0" smtClean="0"/>
              <a:t>clothing </a:t>
            </a:r>
          </a:p>
          <a:p>
            <a:r>
              <a:rPr lang="en-US" dirty="0" smtClean="0"/>
              <a:t>1950 – heels used as sign of elegance</a:t>
            </a:r>
          </a:p>
          <a:p>
            <a:r>
              <a:rPr lang="en-US" dirty="0" smtClean="0"/>
              <a:t>1968 – comfortable, elegant clothing adopted</a:t>
            </a:r>
          </a:p>
          <a:p>
            <a:r>
              <a:rPr lang="en-US" dirty="0" smtClean="0"/>
              <a:t>1974 – men’s fashion takes off</a:t>
            </a:r>
          </a:p>
          <a:p>
            <a:r>
              <a:rPr lang="en-US" dirty="0" smtClean="0"/>
              <a:t>1990 – cozy, romantic designs</a:t>
            </a:r>
          </a:p>
          <a:p>
            <a:r>
              <a:rPr lang="en-US" dirty="0" smtClean="0"/>
              <a:t>Present day – social status is highly reflected through material items such as clothing and fashion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Bias/Error!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Only recorded observations at one mall</a:t>
            </a:r>
          </a:p>
          <a:p>
            <a:pPr lvl="1"/>
            <a:r>
              <a:rPr lang="en-US" dirty="0" smtClean="0"/>
              <a:t>Montgomery Mall</a:t>
            </a:r>
          </a:p>
          <a:p>
            <a:r>
              <a:rPr lang="en-US" dirty="0" smtClean="0"/>
              <a:t>Girl surveyors</a:t>
            </a:r>
          </a:p>
          <a:p>
            <a:pPr lvl="1"/>
            <a:r>
              <a:rPr lang="en-US" dirty="0" smtClean="0"/>
              <a:t>Women more comfortable talking to other women and vice versa</a:t>
            </a:r>
          </a:p>
          <a:p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Only surveyed people between 13-22 years of age</a:t>
            </a:r>
          </a:p>
          <a:p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More females like to shop than males</a:t>
            </a:r>
          </a:p>
          <a:p>
            <a:r>
              <a:rPr lang="en-US" dirty="0" smtClean="0"/>
              <a:t>Infinite choices for favorite store</a:t>
            </a:r>
          </a:p>
          <a:p>
            <a:pPr lvl="1"/>
            <a:r>
              <a:rPr lang="en-US" dirty="0" smtClean="0"/>
              <a:t>Should have limited choices to certain stores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believed that the tests indicated what we suspected</a:t>
            </a:r>
          </a:p>
          <a:p>
            <a:pPr lvl="1"/>
            <a:r>
              <a:rPr lang="en-US" dirty="0" smtClean="0"/>
              <a:t>More females at mall than males</a:t>
            </a:r>
          </a:p>
          <a:p>
            <a:pPr lvl="1"/>
            <a:r>
              <a:rPr lang="en-US" dirty="0" smtClean="0"/>
              <a:t>Gender and age have affect over store and music</a:t>
            </a:r>
          </a:p>
          <a:p>
            <a:pPr lvl="1"/>
            <a:r>
              <a:rPr lang="en-US" dirty="0" smtClean="0"/>
              <a:t>Music affects store </a:t>
            </a:r>
          </a:p>
          <a:p>
            <a:r>
              <a:rPr lang="en-US" dirty="0" smtClean="0"/>
              <a:t>Organizing data was extremely tedious and time-consuming</a:t>
            </a:r>
          </a:p>
          <a:p>
            <a:r>
              <a:rPr lang="en-US" dirty="0" smtClean="0"/>
              <a:t>We believed Forever 21 would be most popular women’s store      but we were surprised to see that most popular men’s store was Target (believed it would be sports authority)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46482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  <a:sym typeface="Wingdings"/>
              </a:rPr>
              <a:t>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Store Tactics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studies done to support that music volume and music genre played in store affects consumer purchases</a:t>
            </a:r>
            <a:endParaRPr lang="en-US" dirty="0"/>
          </a:p>
          <a:p>
            <a:r>
              <a:rPr lang="en-US" dirty="0" smtClean="0"/>
              <a:t>Professional studies indicate that stores utilize music in order to increase spending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 the gender distribution within mall</a:t>
            </a:r>
          </a:p>
          <a:p>
            <a:r>
              <a:rPr lang="en-US" dirty="0" smtClean="0"/>
              <a:t>Compare the most popular stores for each gender </a:t>
            </a:r>
          </a:p>
          <a:p>
            <a:r>
              <a:rPr lang="en-US" dirty="0" smtClean="0"/>
              <a:t>Compare the most popular genre of music between the ages of teenagers </a:t>
            </a:r>
          </a:p>
          <a:p>
            <a:r>
              <a:rPr lang="en-US" dirty="0" smtClean="0"/>
              <a:t>Compare the most common genre of music within most popular stores of each gender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mall on numerous days and at different times </a:t>
            </a:r>
          </a:p>
          <a:p>
            <a:r>
              <a:rPr lang="en-US" dirty="0" smtClean="0"/>
              <a:t>Ask every third person that walks by a set of questions </a:t>
            </a:r>
          </a:p>
          <a:p>
            <a:r>
              <a:rPr lang="en-US" dirty="0" smtClean="0"/>
              <a:t>Observe type of clothing people are wearing during trip to mall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Gender population</a:t>
            </a:r>
          </a:p>
          <a:p>
            <a:pPr lvl="1"/>
            <a:r>
              <a:rPr lang="en-US" dirty="0" smtClean="0"/>
              <a:t>More females than males</a:t>
            </a:r>
          </a:p>
          <a:p>
            <a:r>
              <a:rPr lang="en-US" dirty="0" smtClean="0"/>
              <a:t>Most popular store</a:t>
            </a:r>
          </a:p>
          <a:p>
            <a:pPr lvl="1"/>
            <a:r>
              <a:rPr lang="en-US" dirty="0" smtClean="0"/>
              <a:t>Female: Forever 21</a:t>
            </a:r>
          </a:p>
          <a:p>
            <a:pPr lvl="1"/>
            <a:r>
              <a:rPr lang="en-US" dirty="0" smtClean="0"/>
              <a:t>Male: Sports stores</a:t>
            </a:r>
          </a:p>
          <a:p>
            <a:r>
              <a:rPr lang="en-US" dirty="0" smtClean="0"/>
              <a:t>Most popular music genre</a:t>
            </a:r>
          </a:p>
          <a:p>
            <a:pPr lvl="1"/>
            <a:r>
              <a:rPr lang="en-US" dirty="0" smtClean="0"/>
              <a:t>13 to 15: pop</a:t>
            </a:r>
          </a:p>
          <a:p>
            <a:pPr lvl="1"/>
            <a:r>
              <a:rPr lang="en-US" dirty="0" smtClean="0"/>
              <a:t>16 to 22: hip hop</a:t>
            </a:r>
          </a:p>
          <a:p>
            <a:r>
              <a:rPr lang="en-US" dirty="0" smtClean="0"/>
              <a:t>Music and Store</a:t>
            </a:r>
          </a:p>
          <a:p>
            <a:pPr lvl="1"/>
            <a:r>
              <a:rPr lang="en-US" dirty="0" smtClean="0"/>
              <a:t>Association will exist</a:t>
            </a:r>
            <a:endParaRPr lang="en-US" dirty="0"/>
          </a:p>
        </p:txBody>
      </p:sp>
      <p:pic>
        <p:nvPicPr>
          <p:cNvPr id="1026" name="Picture 2" descr="http://t3.gstatic.com/images?q=tbn:ANd9GcRvgDJ_kJNwLk7eFGpWWQjjlQ0VPwOUHqypRbvlHxQ7T_sIwI8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3763648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Population!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4343400" y="3124200"/>
            <a:ext cx="2029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Male = 26.86%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Gender Population Test!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z=0.5</a:t>
            </a:r>
          </a:p>
          <a:p>
            <a:r>
              <a:rPr lang="en-US" sz="2800" dirty="0" smtClean="0"/>
              <a:t>Ha: z&gt;0.5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13716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Conditions</a:t>
            </a:r>
            <a:r>
              <a:rPr lang="en-US" sz="2000" dirty="0" smtClean="0"/>
              <a:t>:</a:t>
            </a:r>
          </a:p>
          <a:p>
            <a:pPr marL="290513" indent="-290513">
              <a:buFont typeface="+mj-lt"/>
              <a:buAutoNum type="arabicPeriod"/>
            </a:pPr>
            <a:r>
              <a:rPr lang="en-US" sz="2000" dirty="0" smtClean="0"/>
              <a:t>SRS</a:t>
            </a:r>
          </a:p>
          <a:p>
            <a:pPr marL="290513" indent="-290513">
              <a:buFont typeface="+mj-lt"/>
              <a:buAutoNum type="arabicPeriod"/>
            </a:pPr>
            <a:r>
              <a:rPr lang="en-US" sz="2000" dirty="0" err="1" smtClean="0"/>
              <a:t>np</a:t>
            </a:r>
            <a:endParaRPr lang="en-US" sz="2000" dirty="0" smtClean="0"/>
          </a:p>
          <a:p>
            <a:pPr marL="290513" indent="-290513"/>
            <a:r>
              <a:rPr lang="en-US" sz="2000" dirty="0" smtClean="0"/>
              <a:t>	</a:t>
            </a:r>
            <a:r>
              <a:rPr lang="en-US" sz="2000" dirty="0" err="1" smtClean="0"/>
              <a:t>nq</a:t>
            </a:r>
            <a:endParaRPr lang="en-US" sz="2000" dirty="0" smtClean="0"/>
          </a:p>
          <a:p>
            <a:pPr marL="290513" indent="-290513"/>
            <a:r>
              <a:rPr lang="en-US" sz="2000" dirty="0" smtClean="0"/>
              <a:t>3.	pop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7800" y="1447800"/>
            <a:ext cx="312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Checks</a:t>
            </a:r>
            <a:r>
              <a:rPr lang="en-US" sz="20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Assumed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283(0.5)=141.5</a:t>
            </a:r>
          </a:p>
          <a:p>
            <a:pPr marL="457200" indent="-457200"/>
            <a:r>
              <a:rPr lang="en-US" sz="2000" dirty="0" smtClean="0"/>
              <a:t>	283(0.5)=141.5</a:t>
            </a:r>
          </a:p>
          <a:p>
            <a:pPr marL="457200" indent="-457200"/>
            <a:r>
              <a:rPr lang="en-US" sz="2000" dirty="0" smtClean="0"/>
              <a:t>3.	283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5200" y="20574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≥ 10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2590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≥ 10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467600" y="21336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≥ 10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2590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≥ 10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391400" y="21336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  <a:sym typeface="Wingdings"/>
              </a:rPr>
              <a:t>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25908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  <a:sym typeface="Wingdings"/>
              </a:rPr>
              <a:t>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32766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ALL CONDITIONS MET</a:t>
            </a:r>
            <a:r>
              <a:rPr lang="en-US" sz="2000" dirty="0" smtClean="0"/>
              <a:t>       </a:t>
            </a:r>
            <a:r>
              <a:rPr lang="en-US" sz="2000" u="sng" dirty="0" smtClean="0"/>
              <a:t>Z-DISTRIBUTION</a:t>
            </a:r>
            <a:r>
              <a:rPr lang="en-US" sz="2000" dirty="0" smtClean="0"/>
              <a:t>       </a:t>
            </a:r>
            <a:r>
              <a:rPr lang="en-US" sz="2000" u="sng" dirty="0" smtClean="0"/>
              <a:t>1-PROPORTION Z-TEST</a:t>
            </a:r>
            <a:endParaRPr lang="en-US" sz="2000" u="sng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057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Bell MT" pitchFamily="18" charset="0"/>
              </a:rPr>
              <a:t>							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Z=            =7.787</a:t>
            </a:r>
          </a:p>
          <a:p>
            <a:pPr>
              <a:buNone/>
            </a:pPr>
            <a:endParaRPr lang="en-US" sz="1800" dirty="0" smtClean="0">
              <a:latin typeface="Bell MT" pitchFamily="18" charset="0"/>
            </a:endParaRP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P(z&gt;7.787)=3.459</a:t>
            </a:r>
            <a:r>
              <a:rPr lang="en-US" sz="1800" dirty="0" smtClean="0">
                <a:latin typeface="Bell MT" pitchFamily="18" charset="0"/>
              </a:rPr>
              <a:t>X</a:t>
            </a:r>
            <a:r>
              <a:rPr lang="en-US" dirty="0" smtClean="0">
                <a:latin typeface="Bell MT" pitchFamily="18" charset="0"/>
              </a:rPr>
              <a:t>10</a:t>
            </a:r>
            <a:r>
              <a:rPr lang="en-US" baseline="30000" dirty="0" smtClean="0">
                <a:latin typeface="Bell MT" pitchFamily="18" charset="0"/>
              </a:rPr>
              <a:t>-15</a:t>
            </a:r>
          </a:p>
          <a:p>
            <a:pPr>
              <a:buNone/>
            </a:pP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066800" y="4038600"/>
          <a:ext cx="1109663" cy="990600"/>
        </p:xfrm>
        <a:graphic>
          <a:graphicData uri="http://schemas.openxmlformats.org/presentationml/2006/ole">
            <p:oleObj spid="_x0000_s13314" name="Equation" r:id="rId3" imgW="710891" imgH="63472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Conclusions!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&gt;We reject Ho because P-valu</a:t>
            </a:r>
            <a:r>
              <a:rPr lang="en-US" sz="2800" dirty="0" smtClean="0">
                <a:latin typeface="+mj-lt"/>
              </a:rPr>
              <a:t>e of 3.459X10</a:t>
            </a:r>
            <a:r>
              <a:rPr lang="en-US" sz="2800" baseline="30000" dirty="0" smtClean="0">
                <a:latin typeface="+mj-lt"/>
              </a:rPr>
              <a:t>-15 </a:t>
            </a:r>
            <a:r>
              <a:rPr lang="en-US" sz="2800" dirty="0" smtClean="0"/>
              <a:t>&lt;alpha=0.05.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362200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&gt;We have sufficient evidence that the true proportion of 	females that attended the mall during out study is greater </a:t>
            </a:r>
          </a:p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	than 50%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886200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&gt;This means that the true proportion of females who attend </a:t>
            </a:r>
          </a:p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	the mall is greater than the true proportion of males who </a:t>
            </a:r>
          </a:p>
          <a:p>
            <a:pPr>
              <a:tabLst>
                <a:tab pos="231775" algn="l"/>
                <a:tab pos="290513" algn="l"/>
              </a:tabLst>
            </a:pPr>
            <a:r>
              <a:rPr lang="en-US" sz="2800" dirty="0" smtClean="0"/>
              <a:t>	attend the mall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827</Words>
  <Application>Microsoft Office PowerPoint</Application>
  <PresentationFormat>On-screen Show (4:3)</PresentationFormat>
  <Paragraphs>149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Slide 1</vt:lpstr>
      <vt:lpstr>On the Runway…</vt:lpstr>
      <vt:lpstr>Store Tactics</vt:lpstr>
      <vt:lpstr>Research…</vt:lpstr>
      <vt:lpstr>Procedure!</vt:lpstr>
      <vt:lpstr>Personal Thoughts</vt:lpstr>
      <vt:lpstr>Gender Population!</vt:lpstr>
      <vt:lpstr>Gender Population Test!</vt:lpstr>
      <vt:lpstr>Gender Conclusions!</vt:lpstr>
      <vt:lpstr>Gender vs. Store!</vt:lpstr>
      <vt:lpstr>Gender vs. Store Test!</vt:lpstr>
      <vt:lpstr>Gender vs. Store Conclusions!</vt:lpstr>
      <vt:lpstr>Age vs. Music!</vt:lpstr>
      <vt:lpstr>Age vs. Music Test!</vt:lpstr>
      <vt:lpstr>Age vs. Music Conclusions!</vt:lpstr>
      <vt:lpstr>Music vs. Store!</vt:lpstr>
      <vt:lpstr>Music vs. Store Test!</vt:lpstr>
      <vt:lpstr>Music vs. Store Conclusions!</vt:lpstr>
      <vt:lpstr>Population!</vt:lpstr>
      <vt:lpstr>Bias/Error!</vt:lpstr>
      <vt:lpstr>Final Thoughts!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BB</dc:creator>
  <cp:lastModifiedBy>BB</cp:lastModifiedBy>
  <cp:revision>49</cp:revision>
  <dcterms:created xsi:type="dcterms:W3CDTF">2011-01-08T20:50:45Z</dcterms:created>
  <dcterms:modified xsi:type="dcterms:W3CDTF">2011-01-09T22:27:55Z</dcterms:modified>
</cp:coreProperties>
</file>